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Lato" panose="020B0604020202020204" charset="0"/>
      <p:regular r:id="rId26"/>
      <p:bold r:id="rId27"/>
      <p:italic r:id="rId28"/>
      <p:boldItalic r:id="rId29"/>
    </p:embeddedFont>
    <p:embeddedFont>
      <p:font typeface="Raleway" panose="020B0604020202020204" charset="0"/>
      <p:regular r:id="rId30"/>
      <p:bold r:id="rId31"/>
      <p:italic r:id="rId32"/>
      <p:boldItalic r:id="rId33"/>
    </p:embeddedFont>
    <p:embeddedFont>
      <p:font typeface="Roboto"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95eb6b770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95eb6b770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95eb6b770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95eb6b770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995eb6b770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995eb6b770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995eb6b770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995eb6b770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995eb6b770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995eb6b770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995eb6b770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995eb6b770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95eb6b770_5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995eb6b770_5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995eb6b770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995eb6b77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95eb6b770_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95eb6b770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995eb6b770_3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995eb6b770_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f88252dc4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95eb6b770_3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95eb6b770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f88252dc4_0_1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f88252dc4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f88252dc4_0_1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f88252dc4_0_1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Clr>
                <a:srgbClr val="202124"/>
              </a:buClr>
              <a:buSzPts val="1000"/>
              <a:buFont typeface="Roboto"/>
              <a:buAutoNum type="arabicPeriod"/>
            </a:pPr>
            <a:r>
              <a:rPr lang="id" sz="1000">
                <a:solidFill>
                  <a:srgbClr val="202124"/>
                </a:solidFill>
                <a:highlight>
                  <a:srgbClr val="FFFFFF"/>
                </a:highlight>
                <a:latin typeface="Roboto"/>
                <a:ea typeface="Roboto"/>
                <a:cs typeface="Roboto"/>
                <a:sym typeface="Roboto"/>
              </a:rPr>
              <a:t>Finding out what are the variables that lead into a high cancellation rate within hotels</a:t>
            </a:r>
            <a:endParaRPr sz="10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endParaRPr sz="1000">
              <a:solidFill>
                <a:srgbClr val="202124"/>
              </a:solidFill>
              <a:highlight>
                <a:srgbClr val="FFFFFF"/>
              </a:highlight>
              <a:latin typeface="Roboto"/>
              <a:ea typeface="Roboto"/>
              <a:cs typeface="Roboto"/>
              <a:sym typeface="Roboto"/>
            </a:endParaRPr>
          </a:p>
          <a:p>
            <a:pPr marL="457200" lvl="0" indent="-292100" algn="l" rtl="0">
              <a:spcBef>
                <a:spcPts val="0"/>
              </a:spcBef>
              <a:spcAft>
                <a:spcPts val="0"/>
              </a:spcAft>
              <a:buClr>
                <a:srgbClr val="202124"/>
              </a:buClr>
              <a:buSzPts val="1000"/>
              <a:buFont typeface="Roboto"/>
              <a:buAutoNum type="arabicPeriod"/>
            </a:pPr>
            <a:r>
              <a:rPr lang="id" sz="1000">
                <a:solidFill>
                  <a:srgbClr val="202124"/>
                </a:solidFill>
                <a:highlight>
                  <a:srgbClr val="FFFFFF"/>
                </a:highlight>
                <a:latin typeface="Roboto"/>
                <a:ea typeface="Roboto"/>
                <a:cs typeface="Roboto"/>
                <a:sym typeface="Roboto"/>
              </a:rPr>
              <a:t> Helping Hotels to decide when to stock more supplies and hire more part time worker during busy season and when to reduce stock hire less part time worker (Resources)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f88252dc4_0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f88252dc4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Portugal Hospitality industry has been on the uptrend since 2007 and having an exponential growth, recording a 20.6 million of hotel guest in 2017</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f88252dc4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995eb6b770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995eb6b770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f88252dc4_0_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Note : Dataset from 2015 &amp; 2017 doesn’t represent the entire year since both data set either start at the middle of the year or the data set end at the middle of the year</a:t>
            </a:r>
            <a:endParaRPr/>
          </a:p>
          <a:p>
            <a:pPr marL="0" lvl="0" indent="0" algn="l" rtl="0">
              <a:spcBef>
                <a:spcPts val="0"/>
              </a:spcBef>
              <a:spcAft>
                <a:spcPts val="0"/>
              </a:spcAft>
              <a:buNone/>
            </a:pPr>
            <a:endParaRPr/>
          </a:p>
          <a:p>
            <a:pPr marL="0" lvl="0" indent="0" algn="l" rtl="0">
              <a:spcBef>
                <a:spcPts val="0"/>
              </a:spcBef>
              <a:spcAft>
                <a:spcPts val="0"/>
              </a:spcAft>
              <a:buNone/>
            </a:pPr>
            <a:r>
              <a:rPr lang="id"/>
              <a:t>Only dataset of 2016 that represent an entire year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5eb6b770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5eb6b77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d" sz="600">
                <a:latin typeface="Raleway"/>
                <a:ea typeface="Raleway"/>
                <a:cs typeface="Raleway"/>
                <a:sym typeface="Raleway"/>
              </a:rPr>
              <a:t>Rahasia</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d" sz="600">
                <a:latin typeface="Raleway"/>
                <a:ea typeface="Raleway"/>
                <a:cs typeface="Raleway"/>
                <a:sym typeface="Raleway"/>
              </a:rPr>
              <a:t>Disesuaikan untuk </a:t>
            </a:r>
            <a:r>
              <a:rPr lang="id" sz="600" b="1">
                <a:latin typeface="Raleway"/>
                <a:ea typeface="Raleway"/>
                <a:cs typeface="Raleway"/>
                <a:sym typeface="Raleway"/>
              </a:rPr>
              <a:t>nama perusahaan</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d" sz="600">
                <a:latin typeface="Raleway"/>
                <a:ea typeface="Raleway"/>
                <a:cs typeface="Raleway"/>
                <a:sym typeface="Raleway"/>
              </a:rPr>
              <a:t>Versi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
        <p:nvSpPr>
          <p:cNvPr id="115" name="Google Shape;115;p11">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
        <p:nvSpPr>
          <p:cNvPr id="128" name="Google Shape;128;p12">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
        <p:nvSpPr>
          <p:cNvPr id="135" name="Google Shape;135;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
        <p:nvSpPr>
          <p:cNvPr id="146" name="Google Shape;146;p1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
        <p:nvSpPr>
          <p:cNvPr id="152" name="Google Shape;152;p15">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d" sz="600">
                <a:solidFill>
                  <a:srgbClr val="FFFFFF"/>
                </a:solidFill>
                <a:latin typeface="Raleway"/>
                <a:ea typeface="Raleway"/>
                <a:cs typeface="Raleway"/>
                <a:sym typeface="Raleway"/>
              </a:rPr>
              <a:t>Rahasia</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d" sz="600">
                <a:solidFill>
                  <a:srgbClr val="FFFFFF"/>
                </a:solidFill>
                <a:latin typeface="Raleway"/>
                <a:ea typeface="Raleway"/>
                <a:cs typeface="Raleway"/>
                <a:sym typeface="Raleway"/>
              </a:rPr>
              <a:t>Disesuaikan untuk </a:t>
            </a:r>
            <a:r>
              <a:rPr lang="id" sz="600" b="1">
                <a:solidFill>
                  <a:srgbClr val="FFFFFF"/>
                </a:solidFill>
                <a:latin typeface="Raleway"/>
                <a:ea typeface="Raleway"/>
                <a:cs typeface="Raleway"/>
                <a:sym typeface="Raleway"/>
              </a:rPr>
              <a:t>nama perusahaan</a:t>
            </a:r>
            <a:endParaRPr sz="600" b="1">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d" sz="600">
                <a:solidFill>
                  <a:srgbClr val="FFFFFF"/>
                </a:solidFill>
                <a:latin typeface="Raleway"/>
                <a:ea typeface="Raleway"/>
                <a:cs typeface="Raleway"/>
                <a:sym typeface="Raleway"/>
              </a:rPr>
              <a:t>Versi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
        <p:nvSpPr>
          <p:cNvPr id="168" name="Google Shape;168;p17">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
        <p:nvSpPr>
          <p:cNvPr id="30" name="Google Shape;30;p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
        <p:nvSpPr>
          <p:cNvPr id="40" name="Google Shape;40;p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
        <p:nvSpPr>
          <p:cNvPr id="52" name="Google Shape;52;p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
        <p:nvSpPr>
          <p:cNvPr id="59" name="Google Shape;59;p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id"/>
              <a:t>‹#›</a:t>
            </a:fld>
            <a:endParaRPr/>
          </a:p>
        </p:txBody>
      </p:sp>
      <p:sp>
        <p:nvSpPr>
          <p:cNvPr id="68" name="Google Shape;68;p7">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
        <p:nvSpPr>
          <p:cNvPr id="82" name="Google Shape;82;p8">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
        <p:nvSpPr>
          <p:cNvPr id="93" name="Google Shape;93;p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
        <p:nvSpPr>
          <p:cNvPr id="105" name="Google Shape;105;p10">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s://meet.google.com/linkredirect?authuser=0&amp;dest=https%3A%2F%2Fwww.phocuswire.com%2FHotel-distribution-market-share-distribution-analysis%23%3A~%3Atext%3DThe%2520average%2520cancelation%2520rate%2520in%2Cof%25206.4%2525%2520over%2520four%2520years"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465797" y="1310422"/>
            <a:ext cx="8212406" cy="25226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dirty="0">
                <a:solidFill>
                  <a:srgbClr val="000000"/>
                </a:solidFill>
              </a:rPr>
              <a:t>Cancelation Factors and Resources Efficiency in Hotels</a:t>
            </a:r>
            <a:endParaRPr sz="4000" dirty="0"/>
          </a:p>
        </p:txBody>
      </p:sp>
      <p:sp>
        <p:nvSpPr>
          <p:cNvPr id="2" name="Rectangle 1">
            <a:extLst>
              <a:ext uri="{FF2B5EF4-FFF2-40B4-BE49-F238E27FC236}">
                <a16:creationId xmlns:a16="http://schemas.microsoft.com/office/drawing/2014/main" id="{D4F411BE-2AEC-4C65-980A-FCEC55D44712}"/>
              </a:ext>
            </a:extLst>
          </p:cNvPr>
          <p:cNvSpPr/>
          <p:nvPr/>
        </p:nvSpPr>
        <p:spPr>
          <a:xfrm>
            <a:off x="180753" y="138223"/>
            <a:ext cx="8761228" cy="2339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7"/>
          <p:cNvSpPr txBox="1">
            <a:spLocks noGrp="1"/>
          </p:cNvSpPr>
          <p:nvPr>
            <p:ph type="title"/>
          </p:nvPr>
        </p:nvSpPr>
        <p:spPr>
          <a:xfrm>
            <a:off x="600600" y="560325"/>
            <a:ext cx="57594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Market Segment &amp; Cancellation</a:t>
            </a:r>
            <a:endParaRPr/>
          </a:p>
        </p:txBody>
      </p:sp>
      <p:sp>
        <p:nvSpPr>
          <p:cNvPr id="242" name="Google Shape;242;p27"/>
          <p:cNvSpPr txBox="1">
            <a:spLocks noGrp="1"/>
          </p:cNvSpPr>
          <p:nvPr>
            <p:ph type="body" idx="1"/>
          </p:nvPr>
        </p:nvSpPr>
        <p:spPr>
          <a:xfrm>
            <a:off x="135775" y="1773000"/>
            <a:ext cx="2387100" cy="1597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Online travel agent has the highest confirmed booking and the highest number of canceled booking</a:t>
            </a:r>
            <a:endParaRPr/>
          </a:p>
          <a:p>
            <a:pPr marL="0" lvl="0" indent="0" algn="l" rtl="0">
              <a:spcBef>
                <a:spcPts val="1600"/>
              </a:spcBef>
              <a:spcAft>
                <a:spcPts val="0"/>
              </a:spcAft>
              <a:buNone/>
            </a:pPr>
            <a:endParaRPr/>
          </a:p>
          <a:p>
            <a:pPr marL="457200" lvl="0" indent="-311150" algn="l" rtl="0">
              <a:spcBef>
                <a:spcPts val="1600"/>
              </a:spcBef>
              <a:spcAft>
                <a:spcPts val="0"/>
              </a:spcAft>
              <a:buSzPts val="1300"/>
              <a:buChar char="-"/>
            </a:pPr>
            <a:r>
              <a:rPr lang="id"/>
              <a:t>Group Market segment has higher number of cancellation compared to it’s confirmed</a:t>
            </a:r>
            <a:endParaRPr/>
          </a:p>
        </p:txBody>
      </p:sp>
      <p:pic>
        <p:nvPicPr>
          <p:cNvPr id="243" name="Google Shape;243;p27"/>
          <p:cNvPicPr preferRelativeResize="0"/>
          <p:nvPr/>
        </p:nvPicPr>
        <p:blipFill>
          <a:blip r:embed="rId3">
            <a:alphaModFix/>
          </a:blip>
          <a:stretch>
            <a:fillRect/>
          </a:stretch>
        </p:blipFill>
        <p:spPr>
          <a:xfrm>
            <a:off x="3093450" y="1197525"/>
            <a:ext cx="5788534" cy="3641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8"/>
          <p:cNvSpPr txBox="1">
            <a:spLocks noGrp="1"/>
          </p:cNvSpPr>
          <p:nvPr>
            <p:ph type="title"/>
          </p:nvPr>
        </p:nvSpPr>
        <p:spPr>
          <a:xfrm>
            <a:off x="600600" y="560325"/>
            <a:ext cx="57594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Deposit Type &amp; Cancellation</a:t>
            </a:r>
            <a:endParaRPr/>
          </a:p>
        </p:txBody>
      </p:sp>
      <p:sp>
        <p:nvSpPr>
          <p:cNvPr id="249" name="Google Shape;249;p28"/>
          <p:cNvSpPr txBox="1">
            <a:spLocks noGrp="1"/>
          </p:cNvSpPr>
          <p:nvPr>
            <p:ph type="body" idx="1"/>
          </p:nvPr>
        </p:nvSpPr>
        <p:spPr>
          <a:xfrm>
            <a:off x="288275" y="1460675"/>
            <a:ext cx="2387100" cy="1597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Most confirmed booking has a no deposit type policy</a:t>
            </a:r>
            <a:endParaRPr/>
          </a:p>
          <a:p>
            <a:pPr marL="0" lvl="0" indent="0" algn="l" rtl="0">
              <a:spcBef>
                <a:spcPts val="1600"/>
              </a:spcBef>
              <a:spcAft>
                <a:spcPts val="0"/>
              </a:spcAft>
              <a:buNone/>
            </a:pPr>
            <a:endParaRPr/>
          </a:p>
          <a:p>
            <a:pPr marL="457200" lvl="0" indent="-311150" algn="l" rtl="0">
              <a:spcBef>
                <a:spcPts val="1600"/>
              </a:spcBef>
              <a:spcAft>
                <a:spcPts val="0"/>
              </a:spcAft>
              <a:buSzPts val="1300"/>
              <a:buChar char="-"/>
            </a:pPr>
            <a:r>
              <a:rPr lang="id"/>
              <a:t>Highest Cancellation also has a no deposit policy</a:t>
            </a:r>
            <a:endParaRPr/>
          </a:p>
          <a:p>
            <a:pPr marL="0" lvl="0" indent="0" algn="l" rtl="0">
              <a:spcBef>
                <a:spcPts val="1600"/>
              </a:spcBef>
              <a:spcAft>
                <a:spcPts val="0"/>
              </a:spcAft>
              <a:buNone/>
            </a:pPr>
            <a:endParaRPr/>
          </a:p>
          <a:p>
            <a:pPr marL="457200" lvl="0" indent="-311150" algn="l" rtl="0">
              <a:spcBef>
                <a:spcPts val="1600"/>
              </a:spcBef>
              <a:spcAft>
                <a:spcPts val="0"/>
              </a:spcAft>
              <a:buSzPts val="1300"/>
              <a:buChar char="-"/>
            </a:pPr>
            <a:r>
              <a:rPr lang="id"/>
              <a:t>No deposit Policy might be reason why a there’s a high rate of cancellation</a:t>
            </a:r>
            <a:endParaRPr/>
          </a:p>
        </p:txBody>
      </p:sp>
      <p:pic>
        <p:nvPicPr>
          <p:cNvPr id="250" name="Google Shape;250;p28"/>
          <p:cNvPicPr preferRelativeResize="0"/>
          <p:nvPr/>
        </p:nvPicPr>
        <p:blipFill>
          <a:blip r:embed="rId3">
            <a:alphaModFix/>
          </a:blip>
          <a:stretch>
            <a:fillRect/>
          </a:stretch>
        </p:blipFill>
        <p:spPr>
          <a:xfrm>
            <a:off x="2675375" y="1822724"/>
            <a:ext cx="6341946" cy="27604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9"/>
          <p:cNvSpPr txBox="1">
            <a:spLocks noGrp="1"/>
          </p:cNvSpPr>
          <p:nvPr>
            <p:ph type="title"/>
          </p:nvPr>
        </p:nvSpPr>
        <p:spPr>
          <a:xfrm>
            <a:off x="600600" y="560325"/>
            <a:ext cx="78465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Previous Cancellation &amp; Cancellation</a:t>
            </a:r>
            <a:endParaRPr/>
          </a:p>
        </p:txBody>
      </p:sp>
      <p:sp>
        <p:nvSpPr>
          <p:cNvPr id="256" name="Google Shape;256;p29"/>
          <p:cNvSpPr txBox="1">
            <a:spLocks noGrp="1"/>
          </p:cNvSpPr>
          <p:nvPr>
            <p:ph type="body" idx="1"/>
          </p:nvPr>
        </p:nvSpPr>
        <p:spPr>
          <a:xfrm>
            <a:off x="302225" y="1293400"/>
            <a:ext cx="8270400" cy="11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 For Traveler who has cancelled before, traveler that cancelled 1 time seems to have the highest tendencies to cancel again</a:t>
            </a:r>
            <a:endParaRPr/>
          </a:p>
          <a:p>
            <a:pPr marL="0" lvl="0" indent="0" algn="l" rtl="0">
              <a:spcBef>
                <a:spcPts val="1600"/>
              </a:spcBef>
              <a:spcAft>
                <a:spcPts val="0"/>
              </a:spcAft>
              <a:buNone/>
            </a:pPr>
            <a:r>
              <a:rPr lang="id" sz="1100"/>
              <a:t>-  For Traveler that has cancelled more than 11 times their cancellation rate is way higher compared to it’s confirmed booking</a:t>
            </a:r>
            <a:endParaRPr sz="1100"/>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57" name="Google Shape;257;p29"/>
          <p:cNvPicPr preferRelativeResize="0"/>
          <p:nvPr/>
        </p:nvPicPr>
        <p:blipFill>
          <a:blip r:embed="rId3">
            <a:alphaModFix/>
          </a:blip>
          <a:stretch>
            <a:fillRect/>
          </a:stretch>
        </p:blipFill>
        <p:spPr>
          <a:xfrm>
            <a:off x="0" y="2404278"/>
            <a:ext cx="9144001" cy="259119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0"/>
          <p:cNvSpPr txBox="1">
            <a:spLocks noGrp="1"/>
          </p:cNvSpPr>
          <p:nvPr>
            <p:ph type="title"/>
          </p:nvPr>
        </p:nvSpPr>
        <p:spPr>
          <a:xfrm>
            <a:off x="600600" y="560325"/>
            <a:ext cx="57594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Lead Time &amp; Cancellation</a:t>
            </a:r>
            <a:endParaRPr/>
          </a:p>
        </p:txBody>
      </p:sp>
      <p:sp>
        <p:nvSpPr>
          <p:cNvPr id="263" name="Google Shape;263;p30"/>
          <p:cNvSpPr txBox="1">
            <a:spLocks noGrp="1"/>
          </p:cNvSpPr>
          <p:nvPr>
            <p:ph type="body" idx="1"/>
          </p:nvPr>
        </p:nvSpPr>
        <p:spPr>
          <a:xfrm>
            <a:off x="0" y="1976100"/>
            <a:ext cx="2132700" cy="26517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id"/>
              <a:t>Customers who has  more  than 210 days lead time has a higher cancellation rate compared to it’s confirmed booking</a:t>
            </a:r>
            <a:endParaRPr/>
          </a:p>
          <a:p>
            <a:pPr marL="457200" lvl="0" indent="0" algn="l" rtl="0">
              <a:spcBef>
                <a:spcPts val="1600"/>
              </a:spcBef>
              <a:spcAft>
                <a:spcPts val="1600"/>
              </a:spcAft>
              <a:buNone/>
            </a:pPr>
            <a:r>
              <a:rPr lang="id"/>
              <a:t>*lead time = arrival date - booking date</a:t>
            </a:r>
            <a:endParaRPr/>
          </a:p>
        </p:txBody>
      </p:sp>
      <p:pic>
        <p:nvPicPr>
          <p:cNvPr id="264" name="Google Shape;264;p30"/>
          <p:cNvPicPr preferRelativeResize="0"/>
          <p:nvPr/>
        </p:nvPicPr>
        <p:blipFill>
          <a:blip r:embed="rId3">
            <a:alphaModFix/>
          </a:blip>
          <a:stretch>
            <a:fillRect/>
          </a:stretch>
        </p:blipFill>
        <p:spPr>
          <a:xfrm>
            <a:off x="2746000" y="1405950"/>
            <a:ext cx="6455075" cy="3464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1"/>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‘Lead Time’ Data Distribution</a:t>
            </a:r>
            <a:endParaRPr/>
          </a:p>
        </p:txBody>
      </p:sp>
      <p:sp>
        <p:nvSpPr>
          <p:cNvPr id="270" name="Google Shape;270;p31"/>
          <p:cNvSpPr txBox="1">
            <a:spLocks noGrp="1"/>
          </p:cNvSpPr>
          <p:nvPr>
            <p:ph type="body" idx="1"/>
          </p:nvPr>
        </p:nvSpPr>
        <p:spPr>
          <a:xfrm>
            <a:off x="5720800" y="1318650"/>
            <a:ext cx="3300900" cy="90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Data Distribution of Lead Time is shown as Right-skewed distribution.</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71" name="Google Shape;271;p31"/>
          <p:cNvPicPr preferRelativeResize="0"/>
          <p:nvPr/>
        </p:nvPicPr>
        <p:blipFill>
          <a:blip r:embed="rId3">
            <a:alphaModFix/>
          </a:blip>
          <a:stretch>
            <a:fillRect/>
          </a:stretch>
        </p:blipFill>
        <p:spPr>
          <a:xfrm>
            <a:off x="833075" y="2221975"/>
            <a:ext cx="7477851" cy="2717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2"/>
          <p:cNvSpPr txBox="1">
            <a:spLocks noGrp="1"/>
          </p:cNvSpPr>
          <p:nvPr>
            <p:ph type="title"/>
          </p:nvPr>
        </p:nvSpPr>
        <p:spPr>
          <a:xfrm>
            <a:off x="395875" y="1411050"/>
            <a:ext cx="3489600" cy="146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000"/>
              <a:t>Average Daily Rate &amp; Cancellation</a:t>
            </a:r>
            <a:endParaRPr sz="2000"/>
          </a:p>
        </p:txBody>
      </p:sp>
      <p:sp>
        <p:nvSpPr>
          <p:cNvPr id="277" name="Google Shape;277;p32"/>
          <p:cNvSpPr txBox="1">
            <a:spLocks noGrp="1"/>
          </p:cNvSpPr>
          <p:nvPr>
            <p:ph type="body" idx="1"/>
          </p:nvPr>
        </p:nvSpPr>
        <p:spPr>
          <a:xfrm>
            <a:off x="395875" y="2571750"/>
            <a:ext cx="2990100" cy="159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a:t>Highly ADR for cancellation occured all of months except for July, August and September</a:t>
            </a:r>
            <a:endParaRPr/>
          </a:p>
        </p:txBody>
      </p:sp>
      <p:pic>
        <p:nvPicPr>
          <p:cNvPr id="278" name="Google Shape;278;p32"/>
          <p:cNvPicPr preferRelativeResize="0"/>
          <p:nvPr/>
        </p:nvPicPr>
        <p:blipFill>
          <a:blip r:embed="rId3">
            <a:alphaModFix/>
          </a:blip>
          <a:stretch>
            <a:fillRect/>
          </a:stretch>
        </p:blipFill>
        <p:spPr>
          <a:xfrm>
            <a:off x="3385925" y="1411050"/>
            <a:ext cx="5515099" cy="3507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3"/>
          <p:cNvSpPr txBox="1">
            <a:spLocks noGrp="1"/>
          </p:cNvSpPr>
          <p:nvPr>
            <p:ph type="title"/>
          </p:nvPr>
        </p:nvSpPr>
        <p:spPr>
          <a:xfrm>
            <a:off x="730000" y="1318650"/>
            <a:ext cx="2211300" cy="8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000"/>
              <a:t>Reserve Room &amp; Cancellation</a:t>
            </a:r>
            <a:endParaRPr sz="1800"/>
          </a:p>
        </p:txBody>
      </p:sp>
      <p:sp>
        <p:nvSpPr>
          <p:cNvPr id="284" name="Google Shape;284;p33"/>
          <p:cNvSpPr txBox="1">
            <a:spLocks noGrp="1"/>
          </p:cNvSpPr>
          <p:nvPr>
            <p:ph type="body" idx="1"/>
          </p:nvPr>
        </p:nvSpPr>
        <p:spPr>
          <a:xfrm>
            <a:off x="730000" y="2242725"/>
            <a:ext cx="2211300" cy="159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a:t>Room type A  has high number of reserved but also have high cancellation compare to others room type</a:t>
            </a:r>
            <a:endParaRPr/>
          </a:p>
        </p:txBody>
      </p:sp>
      <p:pic>
        <p:nvPicPr>
          <p:cNvPr id="285" name="Google Shape;285;p33"/>
          <p:cNvPicPr preferRelativeResize="0"/>
          <p:nvPr/>
        </p:nvPicPr>
        <p:blipFill>
          <a:blip r:embed="rId3">
            <a:alphaModFix/>
          </a:blip>
          <a:stretch>
            <a:fillRect/>
          </a:stretch>
        </p:blipFill>
        <p:spPr>
          <a:xfrm>
            <a:off x="3232076" y="1216550"/>
            <a:ext cx="5911925" cy="3378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4"/>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Overall Check-in Trend by Month</a:t>
            </a:r>
            <a:endParaRPr/>
          </a:p>
        </p:txBody>
      </p:sp>
      <p:sp>
        <p:nvSpPr>
          <p:cNvPr id="291" name="Google Shape;291;p34"/>
          <p:cNvSpPr txBox="1">
            <a:spLocks noGrp="1"/>
          </p:cNvSpPr>
          <p:nvPr>
            <p:ph type="body" idx="1"/>
          </p:nvPr>
        </p:nvSpPr>
        <p:spPr>
          <a:xfrm>
            <a:off x="4839550" y="1318650"/>
            <a:ext cx="3300900" cy="111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Most guests come and start to stay in August, July, May, and October.</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92" name="Google Shape;292;p34"/>
          <p:cNvPicPr preferRelativeResize="0"/>
          <p:nvPr/>
        </p:nvPicPr>
        <p:blipFill>
          <a:blip r:embed="rId3">
            <a:alphaModFix/>
          </a:blip>
          <a:stretch>
            <a:fillRect/>
          </a:stretch>
        </p:blipFill>
        <p:spPr>
          <a:xfrm>
            <a:off x="1003562" y="2360100"/>
            <a:ext cx="7136875" cy="2716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5"/>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Hotel Guest</a:t>
            </a:r>
            <a:endParaRPr/>
          </a:p>
          <a:p>
            <a:pPr marL="0" lvl="0" indent="0" algn="l" rtl="0">
              <a:spcBef>
                <a:spcPts val="0"/>
              </a:spcBef>
              <a:spcAft>
                <a:spcPts val="0"/>
              </a:spcAft>
              <a:buNone/>
            </a:pPr>
            <a:r>
              <a:rPr lang="id"/>
              <a:t>Arrival</a:t>
            </a:r>
            <a:endParaRPr/>
          </a:p>
          <a:p>
            <a:pPr marL="0" lvl="0" indent="0" algn="l" rtl="0">
              <a:spcBef>
                <a:spcPts val="0"/>
              </a:spcBef>
              <a:spcAft>
                <a:spcPts val="0"/>
              </a:spcAft>
              <a:buNone/>
            </a:pPr>
            <a:r>
              <a:rPr lang="id"/>
              <a:t>By Day</a:t>
            </a:r>
            <a:endParaRPr/>
          </a:p>
        </p:txBody>
      </p:sp>
      <p:sp>
        <p:nvSpPr>
          <p:cNvPr id="298" name="Google Shape;298;p35"/>
          <p:cNvSpPr txBox="1">
            <a:spLocks noGrp="1"/>
          </p:cNvSpPr>
          <p:nvPr>
            <p:ph type="body" idx="1"/>
          </p:nvPr>
        </p:nvSpPr>
        <p:spPr>
          <a:xfrm>
            <a:off x="721225" y="2781725"/>
            <a:ext cx="2656200" cy="15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Most guests choose Bed-Breakfast (BB) while staying in the hotel.</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99" name="Google Shape;299;p35"/>
          <p:cNvPicPr preferRelativeResize="0"/>
          <p:nvPr/>
        </p:nvPicPr>
        <p:blipFill>
          <a:blip r:embed="rId3">
            <a:alphaModFix/>
          </a:blip>
          <a:stretch>
            <a:fillRect/>
          </a:stretch>
        </p:blipFill>
        <p:spPr>
          <a:xfrm>
            <a:off x="3377375" y="1349625"/>
            <a:ext cx="5659725" cy="3672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6"/>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Daily Check-in</a:t>
            </a:r>
            <a:endParaRPr/>
          </a:p>
          <a:p>
            <a:pPr marL="0" lvl="0" indent="0" algn="l" rtl="0">
              <a:spcBef>
                <a:spcPts val="0"/>
              </a:spcBef>
              <a:spcAft>
                <a:spcPts val="0"/>
              </a:spcAft>
              <a:buNone/>
            </a:pPr>
            <a:r>
              <a:rPr lang="id"/>
              <a:t>by Month</a:t>
            </a:r>
            <a:endParaRPr/>
          </a:p>
        </p:txBody>
      </p:sp>
      <p:sp>
        <p:nvSpPr>
          <p:cNvPr id="305" name="Google Shape;305;p36"/>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Daily Check-in shows us about how crowded hotels on what month and on what day.</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06" name="Google Shape;306;p36"/>
          <p:cNvPicPr preferRelativeResize="0"/>
          <p:nvPr/>
        </p:nvPicPr>
        <p:blipFill>
          <a:blip r:embed="rId3">
            <a:alphaModFix/>
          </a:blip>
          <a:stretch>
            <a:fillRect/>
          </a:stretch>
        </p:blipFill>
        <p:spPr>
          <a:xfrm>
            <a:off x="4022134" y="955050"/>
            <a:ext cx="5073041" cy="36584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Problems</a:t>
            </a:r>
            <a:endParaRPr/>
          </a:p>
        </p:txBody>
      </p:sp>
      <p:sp>
        <p:nvSpPr>
          <p:cNvPr id="183" name="Google Shape;183;p19"/>
          <p:cNvSpPr/>
          <p:nvPr/>
        </p:nvSpPr>
        <p:spPr>
          <a:xfrm>
            <a:off x="72944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 sz="800" b="1">
                <a:solidFill>
                  <a:srgbClr val="FFFFFF"/>
                </a:solidFill>
              </a:rPr>
              <a:t>1</a:t>
            </a:r>
            <a:endParaRPr sz="800" b="1">
              <a:solidFill>
                <a:srgbClr val="FFFFFF"/>
              </a:solidFill>
            </a:endParaRPr>
          </a:p>
        </p:txBody>
      </p:sp>
      <p:sp>
        <p:nvSpPr>
          <p:cNvPr id="184" name="Google Shape;184;p19"/>
          <p:cNvSpPr txBox="1">
            <a:spLocks noGrp="1"/>
          </p:cNvSpPr>
          <p:nvPr>
            <p:ph type="body" idx="1"/>
          </p:nvPr>
        </p:nvSpPr>
        <p:spPr>
          <a:xfrm>
            <a:off x="1290125" y="1853850"/>
            <a:ext cx="2969700" cy="3289500"/>
          </a:xfrm>
          <a:prstGeom prst="rect">
            <a:avLst/>
          </a:prstGeom>
        </p:spPr>
        <p:txBody>
          <a:bodyPr spcFirstLastPara="1" wrap="square" lIns="91425" tIns="91425" rIns="91425" bIns="91425" anchor="t" anchorCtr="0">
            <a:noAutofit/>
          </a:bodyPr>
          <a:lstStyle/>
          <a:p>
            <a:pPr marL="0" lvl="0" indent="0" algn="l" rtl="0">
              <a:spcBef>
                <a:spcPts val="1900"/>
              </a:spcBef>
              <a:spcAft>
                <a:spcPts val="0"/>
              </a:spcAft>
              <a:buNone/>
            </a:pPr>
            <a:r>
              <a:rPr lang="id" sz="1000">
                <a:solidFill>
                  <a:srgbClr val="000000"/>
                </a:solidFill>
                <a:highlight>
                  <a:srgbClr val="FFFFFF"/>
                </a:highlight>
                <a:latin typeface="Roboto"/>
                <a:ea typeface="Roboto"/>
                <a:cs typeface="Roboto"/>
                <a:sym typeface="Roboto"/>
              </a:rPr>
              <a:t>One in four hotel guests are canceling their booking ahead of a stay - an increase being driven by the sales tactics of online travel agencies.</a:t>
            </a:r>
            <a:endParaRPr sz="1000">
              <a:solidFill>
                <a:srgbClr val="000000"/>
              </a:solidFill>
              <a:highlight>
                <a:srgbClr val="FFFFFF"/>
              </a:highlight>
              <a:latin typeface="Roboto"/>
              <a:ea typeface="Roboto"/>
              <a:cs typeface="Roboto"/>
              <a:sym typeface="Roboto"/>
            </a:endParaRPr>
          </a:p>
          <a:p>
            <a:pPr marL="0" lvl="0" indent="0" algn="l" rtl="0">
              <a:spcBef>
                <a:spcPts val="1900"/>
              </a:spcBef>
              <a:spcAft>
                <a:spcPts val="0"/>
              </a:spcAft>
              <a:buNone/>
            </a:pPr>
            <a:r>
              <a:rPr lang="id" sz="1000">
                <a:solidFill>
                  <a:srgbClr val="000000"/>
                </a:solidFill>
                <a:highlight>
                  <a:srgbClr val="FFFFFF"/>
                </a:highlight>
                <a:latin typeface="Roboto"/>
                <a:ea typeface="Roboto"/>
                <a:cs typeface="Roboto"/>
                <a:sym typeface="Roboto"/>
              </a:rPr>
              <a:t>The trend is causing problems for hoteliers who are unable to accurately forecast occupancy within their revenue management departments and creates headaches when organizing distribution across various channels.</a:t>
            </a:r>
            <a:endParaRPr sz="1000">
              <a:solidFill>
                <a:srgbClr val="000000"/>
              </a:solidFill>
              <a:highlight>
                <a:srgbClr val="FFFFFF"/>
              </a:highlight>
              <a:latin typeface="Roboto"/>
              <a:ea typeface="Roboto"/>
              <a:cs typeface="Roboto"/>
              <a:sym typeface="Roboto"/>
            </a:endParaRPr>
          </a:p>
          <a:p>
            <a:pPr marL="0" lvl="0" indent="0" algn="l" rtl="0">
              <a:spcBef>
                <a:spcPts val="1900"/>
              </a:spcBef>
              <a:spcAft>
                <a:spcPts val="0"/>
              </a:spcAft>
              <a:buNone/>
            </a:pPr>
            <a:r>
              <a:rPr lang="id" sz="1000">
                <a:solidFill>
                  <a:srgbClr val="000000"/>
                </a:solidFill>
                <a:highlight>
                  <a:srgbClr val="FFFFFF"/>
                </a:highlight>
                <a:latin typeface="Roboto"/>
                <a:ea typeface="Roboto"/>
                <a:cs typeface="Roboto"/>
                <a:sym typeface="Roboto"/>
              </a:rPr>
              <a:t>source : </a:t>
            </a:r>
            <a:r>
              <a:rPr lang="id" sz="1000" u="sng">
                <a:solidFill>
                  <a:srgbClr val="3367D6"/>
                </a:solidFill>
                <a:highlight>
                  <a:srgbClr val="FFFFFF"/>
                </a:highlight>
                <a:latin typeface="Roboto"/>
                <a:ea typeface="Roboto"/>
                <a:cs typeface="Roboto"/>
                <a:sym typeface="Roboto"/>
                <a:hlinkClick r:id="rId3">
                  <a:extLst>
                    <a:ext uri="{A12FA001-AC4F-418D-AE19-62706E023703}">
                      <ahyp:hlinkClr xmlns:ahyp="http://schemas.microsoft.com/office/drawing/2018/hyperlinkcolor" val="tx"/>
                    </a:ext>
                  </a:extLst>
                </a:hlinkClick>
              </a:rPr>
              <a:t>https://www.phocuswire.com/Hotel-distribution-market-share-distribution-analysis#:~:text=The%20average%20cancelation%20rate%20in,of%206.4%25%20over%20four%20years</a:t>
            </a:r>
            <a:r>
              <a:rPr lang="id" sz="1000">
                <a:solidFill>
                  <a:srgbClr val="202124"/>
                </a:solidFill>
                <a:highlight>
                  <a:srgbClr val="FFFFFF"/>
                </a:highlight>
                <a:latin typeface="Roboto"/>
                <a:ea typeface="Roboto"/>
                <a:cs typeface="Roboto"/>
                <a:sym typeface="Roboto"/>
              </a:rPr>
              <a:t>.</a:t>
            </a:r>
            <a:endParaRPr sz="1000">
              <a:solidFill>
                <a:srgbClr val="000000"/>
              </a:solidFill>
              <a:highlight>
                <a:srgbClr val="FFFFFF"/>
              </a:highlight>
              <a:latin typeface="Roboto"/>
              <a:ea typeface="Roboto"/>
              <a:cs typeface="Roboto"/>
              <a:sym typeface="Roboto"/>
            </a:endParaRPr>
          </a:p>
          <a:p>
            <a:pPr marL="0" lvl="0" indent="0" algn="l" rtl="0">
              <a:spcBef>
                <a:spcPts val="0"/>
              </a:spcBef>
              <a:spcAft>
                <a:spcPts val="0"/>
              </a:spcAft>
              <a:buNone/>
            </a:pPr>
            <a:endParaRPr sz="1000"/>
          </a:p>
          <a:p>
            <a:pPr marL="0" lvl="0" indent="0" algn="l" rtl="0">
              <a:spcBef>
                <a:spcPts val="1600"/>
              </a:spcBef>
              <a:spcAft>
                <a:spcPts val="1600"/>
              </a:spcAft>
              <a:buNone/>
            </a:pPr>
            <a:endParaRPr sz="1000"/>
          </a:p>
        </p:txBody>
      </p:sp>
      <p:sp>
        <p:nvSpPr>
          <p:cNvPr id="185" name="Google Shape;185;p19"/>
          <p:cNvSpPr/>
          <p:nvPr/>
        </p:nvSpPr>
        <p:spPr>
          <a:xfrm>
            <a:off x="509079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 sz="800" b="1">
                <a:solidFill>
                  <a:srgbClr val="FFFFFF"/>
                </a:solidFill>
              </a:rPr>
              <a:t>2</a:t>
            </a:r>
            <a:endParaRPr sz="800" b="1">
              <a:solidFill>
                <a:srgbClr val="FFFFFF"/>
              </a:solidFill>
            </a:endParaRPr>
          </a:p>
        </p:txBody>
      </p:sp>
      <p:sp>
        <p:nvSpPr>
          <p:cNvPr id="186" name="Google Shape;186;p19"/>
          <p:cNvSpPr txBox="1">
            <a:spLocks noGrp="1"/>
          </p:cNvSpPr>
          <p:nvPr>
            <p:ph type="body" idx="1"/>
          </p:nvPr>
        </p:nvSpPr>
        <p:spPr>
          <a:xfrm>
            <a:off x="2586691" y="5552075"/>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1100"/>
              <a:t>Masukkan teks Anda di sini Masukkan teks Anda di sini Masukkan teks Anda di sini Masukkan teks Andadi sini Masukkan teks Anda di sini Masukkan teks Anda di sini Masukkan teks Anda di sini.</a:t>
            </a:r>
            <a:endParaRPr sz="1100"/>
          </a:p>
          <a:p>
            <a:pPr marL="0" lvl="0" indent="0" algn="l" rtl="0">
              <a:spcBef>
                <a:spcPts val="1600"/>
              </a:spcBef>
              <a:spcAft>
                <a:spcPts val="0"/>
              </a:spcAft>
              <a:buNone/>
            </a:pPr>
            <a:endParaRPr sz="1100"/>
          </a:p>
          <a:p>
            <a:pPr marL="0" lvl="0" indent="0" algn="l" rtl="0">
              <a:spcBef>
                <a:spcPts val="1600"/>
              </a:spcBef>
              <a:spcAft>
                <a:spcPts val="1600"/>
              </a:spcAft>
              <a:buNone/>
            </a:pPr>
            <a:endParaRPr sz="1100"/>
          </a:p>
        </p:txBody>
      </p:sp>
      <p:sp>
        <p:nvSpPr>
          <p:cNvPr id="187" name="Google Shape;187;p19"/>
          <p:cNvSpPr/>
          <p:nvPr/>
        </p:nvSpPr>
        <p:spPr>
          <a:xfrm>
            <a:off x="7084084" y="6150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 sz="800" b="1">
                <a:solidFill>
                  <a:srgbClr val="FFFFFF"/>
                </a:solidFill>
              </a:rPr>
              <a:t>3</a:t>
            </a:r>
            <a:endParaRPr sz="800" b="1">
              <a:solidFill>
                <a:srgbClr val="FFFFFF"/>
              </a:solidFill>
            </a:endParaRPr>
          </a:p>
        </p:txBody>
      </p:sp>
      <p:sp>
        <p:nvSpPr>
          <p:cNvPr id="188" name="Google Shape;188;p19"/>
          <p:cNvSpPr txBox="1">
            <a:spLocks noGrp="1"/>
          </p:cNvSpPr>
          <p:nvPr>
            <p:ph type="body" idx="1"/>
          </p:nvPr>
        </p:nvSpPr>
        <p:spPr>
          <a:xfrm>
            <a:off x="148762" y="592095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1100"/>
              <a:t>Masukkan teks Anda di sini Masukkan teks Anda di sini Masukkan teks Anda di sini Masukkan teks Anda di sini Masukkan teks Anda di sini Masukkan teks Anda di sini Masukkan teks Anda di sini.</a:t>
            </a:r>
            <a:endParaRPr sz="1100"/>
          </a:p>
          <a:p>
            <a:pPr marL="0" lvl="0" indent="0" algn="l" rtl="0">
              <a:spcBef>
                <a:spcPts val="1600"/>
              </a:spcBef>
              <a:spcAft>
                <a:spcPts val="0"/>
              </a:spcAft>
              <a:buNone/>
            </a:pPr>
            <a:endParaRPr sz="1100"/>
          </a:p>
          <a:p>
            <a:pPr marL="0" lvl="0" indent="0" algn="l" rtl="0">
              <a:spcBef>
                <a:spcPts val="1600"/>
              </a:spcBef>
              <a:spcAft>
                <a:spcPts val="1600"/>
              </a:spcAft>
              <a:buNone/>
            </a:pPr>
            <a:endParaRPr sz="1100"/>
          </a:p>
        </p:txBody>
      </p:sp>
      <p:sp>
        <p:nvSpPr>
          <p:cNvPr id="189" name="Google Shape;189;p19"/>
          <p:cNvSpPr/>
          <p:nvPr/>
        </p:nvSpPr>
        <p:spPr>
          <a:xfrm>
            <a:off x="5955034" y="6150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 sz="800" b="1">
                <a:solidFill>
                  <a:srgbClr val="FFFFFF"/>
                </a:solidFill>
              </a:rPr>
              <a:t>4</a:t>
            </a:r>
            <a:endParaRPr sz="800" b="1">
              <a:solidFill>
                <a:srgbClr val="FFFFFF"/>
              </a:solidFill>
            </a:endParaRPr>
          </a:p>
        </p:txBody>
      </p:sp>
      <p:sp>
        <p:nvSpPr>
          <p:cNvPr id="190" name="Google Shape;190;p19"/>
          <p:cNvSpPr txBox="1">
            <a:spLocks noGrp="1"/>
          </p:cNvSpPr>
          <p:nvPr>
            <p:ph type="body" idx="1"/>
          </p:nvPr>
        </p:nvSpPr>
        <p:spPr>
          <a:xfrm>
            <a:off x="5585250" y="2181675"/>
            <a:ext cx="2832900" cy="22119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id" sz="1100"/>
              <a:t>Resource management in the hotel is one of the strategies that should be focused on. Imagine if a restaurant’s team has expired groceries. Imagine if many workers like waiters or waitresses have much their own idle time. </a:t>
            </a:r>
            <a:endParaRPr sz="1100"/>
          </a:p>
          <a:p>
            <a:pPr marL="0" lvl="0" indent="0" algn="l" rtl="0">
              <a:spcBef>
                <a:spcPts val="1600"/>
              </a:spcBef>
              <a:spcAft>
                <a:spcPts val="0"/>
              </a:spcAft>
              <a:buNone/>
            </a:pPr>
            <a:r>
              <a:rPr lang="id" sz="1100"/>
              <a:t>We, as a management level of the hotel, do not want these inefficient resources as we could lose our money and increase many costs, especially on humans and food.</a:t>
            </a:r>
            <a:endParaRPr sz="1100"/>
          </a:p>
          <a:p>
            <a:pPr marL="0" lvl="0" indent="0" algn="l" rtl="0">
              <a:spcBef>
                <a:spcPts val="1600"/>
              </a:spcBef>
              <a:spcAft>
                <a:spcPts val="0"/>
              </a:spcAft>
              <a:buNone/>
            </a:pPr>
            <a:endParaRPr sz="1100"/>
          </a:p>
          <a:p>
            <a:pPr marL="0" lvl="0" indent="0" algn="l" rtl="0">
              <a:spcBef>
                <a:spcPts val="1600"/>
              </a:spcBef>
              <a:spcAft>
                <a:spcPts val="1600"/>
              </a:spcAft>
              <a:buNone/>
            </a:pP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Daily Check-in by Month</a:t>
            </a:r>
            <a:endParaRPr/>
          </a:p>
        </p:txBody>
      </p:sp>
      <p:sp>
        <p:nvSpPr>
          <p:cNvPr id="312" name="Google Shape;312;p3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Cluster map differs contrast about how crowded hotels on what day and on what month.</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13" name="Google Shape;313;p37"/>
          <p:cNvPicPr preferRelativeResize="0"/>
          <p:nvPr/>
        </p:nvPicPr>
        <p:blipFill>
          <a:blip r:embed="rId3">
            <a:alphaModFix/>
          </a:blip>
          <a:stretch>
            <a:fillRect/>
          </a:stretch>
        </p:blipFill>
        <p:spPr>
          <a:xfrm>
            <a:off x="4249649" y="542300"/>
            <a:ext cx="4811025" cy="45489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17"/>
        <p:cNvGrpSpPr/>
        <p:nvPr/>
      </p:nvGrpSpPr>
      <p:grpSpPr>
        <a:xfrm>
          <a:off x="0" y="0"/>
          <a:ext cx="0" cy="0"/>
          <a:chOff x="0" y="0"/>
          <a:chExt cx="0" cy="0"/>
        </a:xfrm>
      </p:grpSpPr>
      <p:sp>
        <p:nvSpPr>
          <p:cNvPr id="318" name="Google Shape;318;p38"/>
          <p:cNvSpPr txBox="1">
            <a:spLocks noGrp="1"/>
          </p:cNvSpPr>
          <p:nvPr>
            <p:ph type="title"/>
          </p:nvPr>
        </p:nvSpPr>
        <p:spPr>
          <a:xfrm>
            <a:off x="729450" y="221275"/>
            <a:ext cx="7010100" cy="74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1800"/>
              <a:t>Summary</a:t>
            </a:r>
            <a:endParaRPr sz="1800"/>
          </a:p>
        </p:txBody>
      </p:sp>
      <p:sp>
        <p:nvSpPr>
          <p:cNvPr id="319" name="Google Shape;319;p38"/>
          <p:cNvSpPr txBox="1">
            <a:spLocks noGrp="1"/>
          </p:cNvSpPr>
          <p:nvPr>
            <p:ph type="body" idx="4294967295"/>
          </p:nvPr>
        </p:nvSpPr>
        <p:spPr>
          <a:xfrm>
            <a:off x="729450" y="1386950"/>
            <a:ext cx="8121900" cy="3631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FFFFFF"/>
              </a:buClr>
              <a:buSzPts val="1600"/>
              <a:buChar char="-"/>
            </a:pPr>
            <a:r>
              <a:rPr lang="id" sz="1600">
                <a:solidFill>
                  <a:srgbClr val="FFFFFF"/>
                </a:solidFill>
              </a:rPr>
              <a:t>Number Booking have a positive correlation with the number of cancellation.</a:t>
            </a:r>
            <a:endParaRPr sz="1600">
              <a:solidFill>
                <a:srgbClr val="FFFFFF"/>
              </a:solidFill>
            </a:endParaRPr>
          </a:p>
          <a:p>
            <a:pPr marL="457200" lvl="0" indent="-330200" algn="l" rtl="0">
              <a:spcBef>
                <a:spcPts val="0"/>
              </a:spcBef>
              <a:spcAft>
                <a:spcPts val="0"/>
              </a:spcAft>
              <a:buClr>
                <a:srgbClr val="FFFFFF"/>
              </a:buClr>
              <a:buSzPts val="1600"/>
              <a:buChar char="-"/>
            </a:pPr>
            <a:r>
              <a:rPr lang="id" sz="1600">
                <a:solidFill>
                  <a:srgbClr val="FFFFFF"/>
                </a:solidFill>
              </a:rPr>
              <a:t>Group Booking is the only market segment that have a higher cancellation  arrival  compared to it’s confirmed arrival.</a:t>
            </a:r>
            <a:endParaRPr sz="1600">
              <a:solidFill>
                <a:srgbClr val="FFFFFF"/>
              </a:solidFill>
            </a:endParaRPr>
          </a:p>
          <a:p>
            <a:pPr marL="457200" lvl="0" indent="-330200" algn="l" rtl="0">
              <a:spcBef>
                <a:spcPts val="0"/>
              </a:spcBef>
              <a:spcAft>
                <a:spcPts val="0"/>
              </a:spcAft>
              <a:buClr>
                <a:srgbClr val="FFFFFF"/>
              </a:buClr>
              <a:buSzPts val="1600"/>
              <a:buChar char="-"/>
            </a:pPr>
            <a:r>
              <a:rPr lang="id" sz="1600">
                <a:solidFill>
                  <a:srgbClr val="FFFFFF"/>
                </a:solidFill>
              </a:rPr>
              <a:t>Customer who has 7 month or more lead time have a higher tendencies to cancel their booking.</a:t>
            </a:r>
            <a:endParaRPr sz="1600">
              <a:solidFill>
                <a:srgbClr val="FFFFFF"/>
              </a:solidFill>
            </a:endParaRPr>
          </a:p>
          <a:p>
            <a:pPr marL="457200" lvl="0" indent="-330200" algn="l" rtl="0">
              <a:spcBef>
                <a:spcPts val="0"/>
              </a:spcBef>
              <a:spcAft>
                <a:spcPts val="0"/>
              </a:spcAft>
              <a:buClr>
                <a:srgbClr val="FFFFFF"/>
              </a:buClr>
              <a:buSzPts val="1600"/>
              <a:buChar char="-"/>
            </a:pPr>
            <a:r>
              <a:rPr lang="id" sz="1600">
                <a:solidFill>
                  <a:srgbClr val="FFFFFF"/>
                </a:solidFill>
              </a:rPr>
              <a:t>Traveler that has cancelled 1 time before has the highest tendencies to cancel again.</a:t>
            </a:r>
            <a:endParaRPr sz="1600">
              <a:solidFill>
                <a:srgbClr val="FFFFFF"/>
              </a:solidFill>
            </a:endParaRPr>
          </a:p>
          <a:p>
            <a:pPr marL="457200" lvl="0" indent="-330200" algn="l" rtl="0">
              <a:spcBef>
                <a:spcPts val="0"/>
              </a:spcBef>
              <a:spcAft>
                <a:spcPts val="0"/>
              </a:spcAft>
              <a:buClr>
                <a:srgbClr val="FFFFFF"/>
              </a:buClr>
              <a:buSzPts val="1600"/>
              <a:buChar char="-"/>
            </a:pPr>
            <a:r>
              <a:rPr lang="id" sz="1600">
                <a:solidFill>
                  <a:schemeClr val="lt1"/>
                </a:solidFill>
              </a:rPr>
              <a:t>Guests tend to book their rooms with breakfast instead of lunch or dinner.</a:t>
            </a:r>
            <a:endParaRPr sz="1600">
              <a:solidFill>
                <a:srgbClr val="FFFFFF"/>
              </a:solidFill>
            </a:endParaRPr>
          </a:p>
          <a:p>
            <a:pPr marL="457200" lvl="0" indent="-330200" algn="l" rtl="0">
              <a:spcBef>
                <a:spcPts val="0"/>
              </a:spcBef>
              <a:spcAft>
                <a:spcPts val="0"/>
              </a:spcAft>
              <a:buClr>
                <a:srgbClr val="FFFFFF"/>
              </a:buClr>
              <a:buSzPts val="1600"/>
              <a:buChar char="-"/>
            </a:pPr>
            <a:r>
              <a:rPr lang="id" sz="1600">
                <a:solidFill>
                  <a:srgbClr val="FFFFFF"/>
                </a:solidFill>
              </a:rPr>
              <a:t>Most guests come and start to stay in May, July, August, and October.</a:t>
            </a:r>
            <a:endParaRPr sz="1600">
              <a:solidFill>
                <a:srgbClr val="FFFFFF"/>
              </a:solidFill>
            </a:endParaRPr>
          </a:p>
          <a:p>
            <a:pPr marL="457200" lvl="0" indent="-330200" algn="l" rtl="0">
              <a:spcBef>
                <a:spcPts val="0"/>
              </a:spcBef>
              <a:spcAft>
                <a:spcPts val="0"/>
              </a:spcAft>
              <a:buClr>
                <a:srgbClr val="FFFFFF"/>
              </a:buClr>
              <a:buSzPts val="1600"/>
              <a:buChar char="-"/>
            </a:pPr>
            <a:r>
              <a:rPr lang="id" sz="1600">
                <a:solidFill>
                  <a:srgbClr val="FFFFFF"/>
                </a:solidFill>
              </a:rPr>
              <a:t>In Portugal, the busiest month in the hotels are July and August, especially on Saturday and Monday when guests start to check-in.</a:t>
            </a:r>
            <a:endParaRPr sz="16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9"/>
          <p:cNvSpPr/>
          <p:nvPr/>
        </p:nvSpPr>
        <p:spPr>
          <a:xfrm>
            <a:off x="3615100" y="3501000"/>
            <a:ext cx="2166000" cy="14796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9"/>
          <p:cNvSpPr/>
          <p:nvPr/>
        </p:nvSpPr>
        <p:spPr>
          <a:xfrm>
            <a:off x="778200" y="3501000"/>
            <a:ext cx="2166000" cy="14796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9"/>
          <p:cNvSpPr/>
          <p:nvPr/>
        </p:nvSpPr>
        <p:spPr>
          <a:xfrm>
            <a:off x="6585600" y="2182500"/>
            <a:ext cx="2149800" cy="978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9"/>
          <p:cNvSpPr/>
          <p:nvPr/>
        </p:nvSpPr>
        <p:spPr>
          <a:xfrm>
            <a:off x="3623200" y="2188413"/>
            <a:ext cx="2149800" cy="978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9"/>
          <p:cNvSpPr/>
          <p:nvPr/>
        </p:nvSpPr>
        <p:spPr>
          <a:xfrm>
            <a:off x="794525" y="2188425"/>
            <a:ext cx="2149800" cy="978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solidFill>
                  <a:srgbClr val="000000"/>
                </a:solidFill>
              </a:rPr>
              <a:t>Recommendations</a:t>
            </a:r>
            <a:endParaRPr>
              <a:solidFill>
                <a:srgbClr val="000000"/>
              </a:solidFill>
            </a:endParaRPr>
          </a:p>
          <a:p>
            <a:pPr marL="0" lvl="0" indent="0" algn="l" rtl="0">
              <a:spcBef>
                <a:spcPts val="0"/>
              </a:spcBef>
              <a:spcAft>
                <a:spcPts val="0"/>
              </a:spcAft>
              <a:buNone/>
            </a:pPr>
            <a:endParaRPr>
              <a:solidFill>
                <a:srgbClr val="000000"/>
              </a:solidFill>
            </a:endParaRPr>
          </a:p>
        </p:txBody>
      </p:sp>
      <p:sp>
        <p:nvSpPr>
          <p:cNvPr id="330" name="Google Shape;330;p39"/>
          <p:cNvSpPr txBox="1">
            <a:spLocks noGrp="1"/>
          </p:cNvSpPr>
          <p:nvPr>
            <p:ph type="title"/>
          </p:nvPr>
        </p:nvSpPr>
        <p:spPr>
          <a:xfrm>
            <a:off x="778200" y="2110950"/>
            <a:ext cx="2214900" cy="46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sz="800">
                <a:solidFill>
                  <a:srgbClr val="000000"/>
                </a:solidFill>
              </a:rPr>
              <a:t>More Rigid /Stricter  Cancellation T&amp;C  For Customer Who has Cancelled Before </a:t>
            </a:r>
            <a:endParaRPr sz="800">
              <a:solidFill>
                <a:srgbClr val="000000"/>
              </a:solidFill>
            </a:endParaRPr>
          </a:p>
        </p:txBody>
      </p:sp>
      <p:sp>
        <p:nvSpPr>
          <p:cNvPr id="331" name="Google Shape;331;p39"/>
          <p:cNvSpPr txBox="1">
            <a:spLocks noGrp="1"/>
          </p:cNvSpPr>
          <p:nvPr>
            <p:ph type="body" idx="4294967295"/>
          </p:nvPr>
        </p:nvSpPr>
        <p:spPr>
          <a:xfrm>
            <a:off x="778212" y="2511700"/>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id" sz="700"/>
              <a:t>This is  one way to  reducing the tendencies of customers who have cancelled before to cancelled again </a:t>
            </a:r>
            <a:endParaRPr sz="700"/>
          </a:p>
        </p:txBody>
      </p:sp>
      <p:sp>
        <p:nvSpPr>
          <p:cNvPr id="332" name="Google Shape;332;p39"/>
          <p:cNvSpPr txBox="1">
            <a:spLocks noGrp="1"/>
          </p:cNvSpPr>
          <p:nvPr>
            <p:ph type="title"/>
          </p:nvPr>
        </p:nvSpPr>
        <p:spPr>
          <a:xfrm>
            <a:off x="805656" y="3489125"/>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sz="800">
                <a:solidFill>
                  <a:srgbClr val="000000"/>
                </a:solidFill>
              </a:rPr>
              <a:t>Breakfast Awareness</a:t>
            </a:r>
            <a:endParaRPr sz="800">
              <a:solidFill>
                <a:srgbClr val="000000"/>
              </a:solidFill>
            </a:endParaRPr>
          </a:p>
        </p:txBody>
      </p:sp>
      <p:sp>
        <p:nvSpPr>
          <p:cNvPr id="333" name="Google Shape;333;p39"/>
          <p:cNvSpPr txBox="1">
            <a:spLocks noGrp="1"/>
          </p:cNvSpPr>
          <p:nvPr>
            <p:ph type="body" idx="4294967295"/>
          </p:nvPr>
        </p:nvSpPr>
        <p:spPr>
          <a:xfrm>
            <a:off x="805650" y="3720050"/>
            <a:ext cx="2214900" cy="687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id" sz="700"/>
              <a:t>Guests tend to have their bedrooms with breakfast package, so it might be good if management place more workers in the morning instead of noon or night. Even workers at the noon can be reduced and moved into the night shift. </a:t>
            </a:r>
            <a:endParaRPr sz="700"/>
          </a:p>
        </p:txBody>
      </p:sp>
      <p:sp>
        <p:nvSpPr>
          <p:cNvPr id="334" name="Google Shape;334;p39"/>
          <p:cNvSpPr txBox="1">
            <a:spLocks noGrp="1"/>
          </p:cNvSpPr>
          <p:nvPr>
            <p:ph type="title"/>
          </p:nvPr>
        </p:nvSpPr>
        <p:spPr>
          <a:xfrm>
            <a:off x="3657513" y="2142000"/>
            <a:ext cx="2214900" cy="39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sz="800">
                <a:solidFill>
                  <a:srgbClr val="000000"/>
                </a:solidFill>
              </a:rPr>
              <a:t>Non Refundable Only for Group Booking</a:t>
            </a:r>
            <a:endParaRPr sz="800">
              <a:solidFill>
                <a:srgbClr val="000000"/>
              </a:solidFill>
            </a:endParaRPr>
          </a:p>
        </p:txBody>
      </p:sp>
      <p:sp>
        <p:nvSpPr>
          <p:cNvPr id="335" name="Google Shape;335;p39"/>
          <p:cNvSpPr txBox="1">
            <a:spLocks noGrp="1"/>
          </p:cNvSpPr>
          <p:nvPr>
            <p:ph type="body" idx="4294967295"/>
          </p:nvPr>
        </p:nvSpPr>
        <p:spPr>
          <a:xfrm>
            <a:off x="3681909" y="2511700"/>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id" sz="700"/>
              <a:t>Group Booking has a higher cancellation rate compared to the confirmed rate,  with this policy hotel would not suffer  any loss revenue caused by cancelled group booking</a:t>
            </a:r>
            <a:endParaRPr sz="700"/>
          </a:p>
          <a:p>
            <a:pPr marL="0" lvl="0" indent="0" algn="l" rtl="0">
              <a:lnSpc>
                <a:spcPct val="100000"/>
              </a:lnSpc>
              <a:spcBef>
                <a:spcPts val="1600"/>
              </a:spcBef>
              <a:spcAft>
                <a:spcPts val="1600"/>
              </a:spcAft>
              <a:buNone/>
            </a:pPr>
            <a:endParaRPr sz="700"/>
          </a:p>
        </p:txBody>
      </p:sp>
      <p:sp>
        <p:nvSpPr>
          <p:cNvPr id="336" name="Google Shape;336;p39"/>
          <p:cNvSpPr txBox="1">
            <a:spLocks noGrp="1"/>
          </p:cNvSpPr>
          <p:nvPr>
            <p:ph type="title"/>
          </p:nvPr>
        </p:nvSpPr>
        <p:spPr>
          <a:xfrm>
            <a:off x="3590653" y="3501000"/>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sz="800">
                <a:solidFill>
                  <a:srgbClr val="000000"/>
                </a:solidFill>
              </a:rPr>
              <a:t>Resources Efficiency</a:t>
            </a:r>
            <a:endParaRPr sz="800">
              <a:solidFill>
                <a:srgbClr val="000000"/>
              </a:solidFill>
            </a:endParaRPr>
          </a:p>
        </p:txBody>
      </p:sp>
      <p:sp>
        <p:nvSpPr>
          <p:cNvPr id="337" name="Google Shape;337;p39"/>
          <p:cNvSpPr txBox="1">
            <a:spLocks noGrp="1"/>
          </p:cNvSpPr>
          <p:nvPr>
            <p:ph type="body" idx="4294967295"/>
          </p:nvPr>
        </p:nvSpPr>
        <p:spPr>
          <a:xfrm>
            <a:off x="3590650" y="3720050"/>
            <a:ext cx="2214900" cy="1260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id" sz="700"/>
              <a:t>Resources are precious, especially when it comes to food and humans. July and August are the best time to stock more food especially on Saturday and Monday where guests start to check-in the room. The restaurant team could increase the number of workers too, to handle guests when meal time has come. </a:t>
            </a:r>
            <a:endParaRPr sz="700"/>
          </a:p>
          <a:p>
            <a:pPr marL="0" lvl="0" indent="0" algn="l" rtl="0">
              <a:lnSpc>
                <a:spcPct val="100000"/>
              </a:lnSpc>
              <a:spcBef>
                <a:spcPts val="1600"/>
              </a:spcBef>
              <a:spcAft>
                <a:spcPts val="0"/>
              </a:spcAft>
              <a:buNone/>
            </a:pPr>
            <a:r>
              <a:rPr lang="id" sz="700"/>
              <a:t>This is good for cost efficiency so the resources either humans or food might not be wasted.</a:t>
            </a:r>
            <a:endParaRPr sz="700"/>
          </a:p>
          <a:p>
            <a:pPr marL="0" lvl="0" indent="0" algn="l" rtl="0">
              <a:lnSpc>
                <a:spcPct val="100000"/>
              </a:lnSpc>
              <a:spcBef>
                <a:spcPts val="1600"/>
              </a:spcBef>
              <a:spcAft>
                <a:spcPts val="0"/>
              </a:spcAft>
              <a:buNone/>
            </a:pPr>
            <a:endParaRPr sz="700"/>
          </a:p>
          <a:p>
            <a:pPr marL="0" lvl="0" indent="0" algn="l" rtl="0">
              <a:lnSpc>
                <a:spcPct val="100000"/>
              </a:lnSpc>
              <a:spcBef>
                <a:spcPts val="1600"/>
              </a:spcBef>
              <a:spcAft>
                <a:spcPts val="1600"/>
              </a:spcAft>
              <a:buNone/>
            </a:pPr>
            <a:endParaRPr sz="700"/>
          </a:p>
        </p:txBody>
      </p:sp>
      <p:sp>
        <p:nvSpPr>
          <p:cNvPr id="338" name="Google Shape;338;p39"/>
          <p:cNvSpPr txBox="1">
            <a:spLocks noGrp="1"/>
          </p:cNvSpPr>
          <p:nvPr>
            <p:ph type="title"/>
          </p:nvPr>
        </p:nvSpPr>
        <p:spPr>
          <a:xfrm>
            <a:off x="6536850" y="2184000"/>
            <a:ext cx="2214900" cy="31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sz="800">
                <a:solidFill>
                  <a:srgbClr val="000000"/>
                </a:solidFill>
              </a:rPr>
              <a:t>Non Refundable Booking Only For Booking with More than 210 lead days</a:t>
            </a:r>
            <a:endParaRPr sz="800">
              <a:solidFill>
                <a:srgbClr val="000000"/>
              </a:solidFill>
            </a:endParaRPr>
          </a:p>
        </p:txBody>
      </p:sp>
      <p:sp>
        <p:nvSpPr>
          <p:cNvPr id="339" name="Google Shape;339;p39"/>
          <p:cNvSpPr txBox="1">
            <a:spLocks noGrp="1"/>
          </p:cNvSpPr>
          <p:nvPr>
            <p:ph type="body" idx="4294967295"/>
          </p:nvPr>
        </p:nvSpPr>
        <p:spPr>
          <a:xfrm>
            <a:off x="6585599" y="2509675"/>
            <a:ext cx="2214900" cy="55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id" sz="700"/>
              <a:t>Since Customer who has more than 210  lead days has a higher chance of cancellation, having this policy will protect the hotel from losing revenue</a:t>
            </a:r>
            <a:endParaRPr sz="700"/>
          </a:p>
          <a:p>
            <a:pPr marL="0" lvl="0" indent="0" algn="l" rtl="0">
              <a:lnSpc>
                <a:spcPct val="100000"/>
              </a:lnSpc>
              <a:spcBef>
                <a:spcPts val="1600"/>
              </a:spcBef>
              <a:spcAft>
                <a:spcPts val="1600"/>
              </a:spcAft>
              <a:buNone/>
            </a:pPr>
            <a:endParaRPr sz="7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0"/>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dirty="0">
                <a:solidFill>
                  <a:srgbClr val="000000"/>
                </a:solidFill>
              </a:rPr>
              <a:t>Thank </a:t>
            </a:r>
            <a:br>
              <a:rPr lang="en-US" sz="4800" dirty="0">
                <a:solidFill>
                  <a:srgbClr val="000000"/>
                </a:solidFill>
              </a:rPr>
            </a:br>
            <a:r>
              <a:rPr lang="en-US" sz="4800" dirty="0">
                <a:solidFill>
                  <a:srgbClr val="000000"/>
                </a:solidFill>
              </a:rPr>
              <a:t>you</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94"/>
        <p:cNvGrpSpPr/>
        <p:nvPr/>
      </p:nvGrpSpPr>
      <p:grpSpPr>
        <a:xfrm>
          <a:off x="0" y="0"/>
          <a:ext cx="0" cy="0"/>
          <a:chOff x="0" y="0"/>
          <a:chExt cx="0" cy="0"/>
        </a:xfrm>
      </p:grpSpPr>
      <p:sp>
        <p:nvSpPr>
          <p:cNvPr id="195" name="Google Shape;195;p20"/>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1200"/>
              <a:t> project Goals</a:t>
            </a:r>
            <a:endParaRPr sz="1200"/>
          </a:p>
        </p:txBody>
      </p:sp>
      <p:sp>
        <p:nvSpPr>
          <p:cNvPr id="196" name="Google Shape;196;p20"/>
          <p:cNvSpPr txBox="1">
            <a:spLocks noGrp="1"/>
          </p:cNvSpPr>
          <p:nvPr>
            <p:ph type="body" idx="4294967295"/>
          </p:nvPr>
        </p:nvSpPr>
        <p:spPr>
          <a:xfrm>
            <a:off x="729450" y="1749350"/>
            <a:ext cx="7010100" cy="2628300"/>
          </a:xfrm>
          <a:prstGeom prst="rect">
            <a:avLst/>
          </a:prstGeom>
        </p:spPr>
        <p:txBody>
          <a:bodyPr spcFirstLastPara="1" wrap="square" lIns="91425" tIns="91425" rIns="91425" bIns="91425" anchor="t" anchorCtr="0">
            <a:noAutofit/>
          </a:bodyPr>
          <a:lstStyle/>
          <a:p>
            <a:pPr marL="38100" lvl="0" indent="0" algn="l" rtl="0">
              <a:spcBef>
                <a:spcPts val="0"/>
              </a:spcBef>
              <a:spcAft>
                <a:spcPts val="0"/>
              </a:spcAft>
              <a:buClr>
                <a:srgbClr val="FFFFFF"/>
              </a:buClr>
              <a:buSzPts val="3000"/>
              <a:buNone/>
            </a:pPr>
            <a:r>
              <a:rPr lang="en-US" sz="3000" dirty="0">
                <a:solidFill>
                  <a:srgbClr val="FFFFFF"/>
                </a:solidFill>
              </a:rPr>
              <a:t>1. </a:t>
            </a:r>
            <a:r>
              <a:rPr lang="id" sz="3000" dirty="0">
                <a:solidFill>
                  <a:srgbClr val="FFFFFF"/>
                </a:solidFill>
              </a:rPr>
              <a:t>Find out what lead into high</a:t>
            </a:r>
            <a:r>
              <a:rPr lang="en-US" sz="3000" dirty="0">
                <a:solidFill>
                  <a:srgbClr val="FFFFFF"/>
                </a:solidFill>
              </a:rPr>
              <a:t> </a:t>
            </a:r>
            <a:r>
              <a:rPr lang="id" sz="3000" dirty="0">
                <a:solidFill>
                  <a:srgbClr val="FFFFFF"/>
                </a:solidFill>
              </a:rPr>
              <a:t>cancellation rate for hotels</a:t>
            </a:r>
            <a:endParaRPr sz="3000" dirty="0">
              <a:solidFill>
                <a:srgbClr val="FFFFFF"/>
              </a:solidFill>
            </a:endParaRPr>
          </a:p>
          <a:p>
            <a:pPr marL="0" lvl="0" indent="0" algn="l" rtl="0">
              <a:spcBef>
                <a:spcPts val="1600"/>
              </a:spcBef>
              <a:spcAft>
                <a:spcPts val="1600"/>
              </a:spcAft>
              <a:buNone/>
            </a:pPr>
            <a:r>
              <a:rPr lang="en-US" sz="3000" dirty="0">
                <a:solidFill>
                  <a:srgbClr val="FFFFFF"/>
                </a:solidFill>
              </a:rPr>
              <a:t>2. </a:t>
            </a:r>
            <a:r>
              <a:rPr lang="id" sz="3000" dirty="0">
                <a:solidFill>
                  <a:srgbClr val="FFFFFF"/>
                </a:solidFill>
              </a:rPr>
              <a:t>Maximize resources within hotels</a:t>
            </a:r>
            <a:endParaRPr sz="3000" dirty="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1"/>
          <p:cNvSpPr txBox="1">
            <a:spLocks noGrp="1"/>
          </p:cNvSpPr>
          <p:nvPr>
            <p:ph type="title"/>
          </p:nvPr>
        </p:nvSpPr>
        <p:spPr>
          <a:xfrm>
            <a:off x="729450" y="2056375"/>
            <a:ext cx="52032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a:t>Understanding the Market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2"/>
          <p:cNvSpPr txBox="1">
            <a:spLocks noGrp="1"/>
          </p:cNvSpPr>
          <p:nvPr>
            <p:ph type="title"/>
          </p:nvPr>
        </p:nvSpPr>
        <p:spPr>
          <a:xfrm>
            <a:off x="121675" y="561325"/>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Hospitality Trends</a:t>
            </a:r>
            <a:endParaRPr b="0"/>
          </a:p>
        </p:txBody>
      </p:sp>
      <p:sp>
        <p:nvSpPr>
          <p:cNvPr id="207" name="Google Shape;207;p22"/>
          <p:cNvSpPr txBox="1">
            <a:spLocks noGrp="1"/>
          </p:cNvSpPr>
          <p:nvPr>
            <p:ph type="body" idx="1"/>
          </p:nvPr>
        </p:nvSpPr>
        <p:spPr>
          <a:xfrm>
            <a:off x="121675" y="5352975"/>
            <a:ext cx="3893400" cy="20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1100"/>
              <a:t>Masukkan teks Anda di sini Masukkan teks Anda di sini Masukkan teks Anda di sini Masukkan teks Anda di sini.</a:t>
            </a:r>
            <a:br>
              <a:rPr lang="id" sz="1100"/>
            </a:br>
            <a:r>
              <a:rPr lang="id" sz="1100"/>
              <a:t>Masukkan teks Anda di sini Masukkan teks Anda di sini.</a:t>
            </a:r>
            <a:endParaRPr sz="1100"/>
          </a:p>
          <a:p>
            <a:pPr marL="0" lvl="0" indent="0" algn="l" rtl="0">
              <a:spcBef>
                <a:spcPts val="1600"/>
              </a:spcBef>
              <a:spcAft>
                <a:spcPts val="0"/>
              </a:spcAft>
              <a:buNone/>
            </a:pPr>
            <a:r>
              <a:rPr lang="id" sz="1100" b="1">
                <a:solidFill>
                  <a:schemeClr val="dk2"/>
                </a:solidFill>
              </a:rPr>
              <a:t>Implikasi Klien:</a:t>
            </a:r>
            <a:endParaRPr sz="1100" b="1">
              <a:solidFill>
                <a:schemeClr val="dk2"/>
              </a:solidFill>
            </a:endParaRPr>
          </a:p>
          <a:p>
            <a:pPr marL="0" lvl="0" indent="0" algn="l" rtl="0">
              <a:spcBef>
                <a:spcPts val="0"/>
              </a:spcBef>
              <a:spcAft>
                <a:spcPts val="1600"/>
              </a:spcAft>
              <a:buNone/>
            </a:pPr>
            <a:r>
              <a:rPr lang="id" sz="1100"/>
              <a:t>Masukkan teks Anda di sini Masukkan teks Anda di sini Masukkan teks Anda di sini Masukkan teks Anda di sini Masukkan teks Anda di sini Masukkan teks Anda di sini Masukkan teks Anda di sini Masukkan teks Anda di sini.</a:t>
            </a:r>
            <a:endParaRPr sz="1100"/>
          </a:p>
        </p:txBody>
      </p:sp>
      <p:pic>
        <p:nvPicPr>
          <p:cNvPr id="208" name="Google Shape;208;p22"/>
          <p:cNvPicPr preferRelativeResize="0"/>
          <p:nvPr/>
        </p:nvPicPr>
        <p:blipFill rotWithShape="1">
          <a:blip r:embed="rId3">
            <a:alphaModFix/>
          </a:blip>
          <a:srcRect/>
          <a:stretch/>
        </p:blipFill>
        <p:spPr>
          <a:xfrm>
            <a:off x="1231763" y="1595725"/>
            <a:ext cx="6680476" cy="3190476"/>
          </a:xfrm>
          <a:prstGeom prst="rect">
            <a:avLst/>
          </a:prstGeom>
          <a:noFill/>
          <a:ln>
            <a:noFill/>
          </a:ln>
        </p:spPr>
      </p:pic>
      <p:sp>
        <p:nvSpPr>
          <p:cNvPr id="209" name="Google Shape;209;p22"/>
          <p:cNvSpPr txBox="1"/>
          <p:nvPr/>
        </p:nvSpPr>
        <p:spPr>
          <a:xfrm>
            <a:off x="3773550" y="5243975"/>
            <a:ext cx="1596900" cy="7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1200" b="1">
                <a:solidFill>
                  <a:srgbClr val="FFFFFF"/>
                </a:solidFill>
              </a:rPr>
              <a:t>TIPS CEPAT</a:t>
            </a:r>
            <a:endParaRPr sz="1200" b="1">
              <a:solidFill>
                <a:srgbClr val="FFFFFF"/>
              </a:solidFill>
            </a:endParaRPr>
          </a:p>
          <a:p>
            <a:pPr marL="0" lvl="0" indent="0" algn="l" rtl="0">
              <a:lnSpc>
                <a:spcPct val="115000"/>
              </a:lnSpc>
              <a:spcBef>
                <a:spcPts val="0"/>
              </a:spcBef>
              <a:spcAft>
                <a:spcPts val="0"/>
              </a:spcAft>
              <a:buNone/>
            </a:pPr>
            <a:endParaRPr sz="700">
              <a:solidFill>
                <a:srgbClr val="FFFFFF"/>
              </a:solidFill>
            </a:endParaRPr>
          </a:p>
          <a:p>
            <a:pPr marL="0" lvl="0" indent="0" algn="l" rtl="0">
              <a:lnSpc>
                <a:spcPct val="115000"/>
              </a:lnSpc>
              <a:spcBef>
                <a:spcPts val="0"/>
              </a:spcBef>
              <a:spcAft>
                <a:spcPts val="0"/>
              </a:spcAft>
              <a:buNone/>
            </a:pPr>
            <a:r>
              <a:rPr lang="id" sz="700">
                <a:solidFill>
                  <a:srgbClr val="D9F0FF"/>
                </a:solidFill>
              </a:rPr>
              <a:t>Cobalah mengklik kanan pada foto dan gunakan "Ganti Foto" untuk menampilkan foto Anda sendiri.</a:t>
            </a:r>
            <a:endParaRPr sz="700">
              <a:solidFill>
                <a:srgbClr val="D9F0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3"/>
          <p:cNvSpPr txBox="1">
            <a:spLocks noGrp="1"/>
          </p:cNvSpPr>
          <p:nvPr>
            <p:ph type="title"/>
          </p:nvPr>
        </p:nvSpPr>
        <p:spPr>
          <a:xfrm>
            <a:off x="115375" y="450875"/>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Cancellation Trend</a:t>
            </a:r>
            <a:endParaRPr b="0"/>
          </a:p>
        </p:txBody>
      </p:sp>
      <p:sp>
        <p:nvSpPr>
          <p:cNvPr id="215" name="Google Shape;215;p23"/>
          <p:cNvSpPr txBox="1">
            <a:spLocks noGrp="1"/>
          </p:cNvSpPr>
          <p:nvPr>
            <p:ph type="body" idx="1"/>
          </p:nvPr>
        </p:nvSpPr>
        <p:spPr>
          <a:xfrm>
            <a:off x="-193875" y="5321425"/>
            <a:ext cx="3893400" cy="2089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1100"/>
          </a:p>
        </p:txBody>
      </p:sp>
      <p:pic>
        <p:nvPicPr>
          <p:cNvPr id="216" name="Google Shape;216;p23"/>
          <p:cNvPicPr preferRelativeResize="0"/>
          <p:nvPr/>
        </p:nvPicPr>
        <p:blipFill rotWithShape="1">
          <a:blip r:embed="rId3">
            <a:alphaModFix/>
          </a:blip>
          <a:srcRect/>
          <a:stretch/>
        </p:blipFill>
        <p:spPr>
          <a:xfrm>
            <a:off x="1471112" y="1596900"/>
            <a:ext cx="6201775" cy="3262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4"/>
          <p:cNvSpPr txBox="1">
            <a:spLocks noGrp="1"/>
          </p:cNvSpPr>
          <p:nvPr>
            <p:ph type="title"/>
          </p:nvPr>
        </p:nvSpPr>
        <p:spPr>
          <a:xfrm>
            <a:off x="729450" y="2056375"/>
            <a:ext cx="52032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d"/>
              <a:t>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5"/>
          <p:cNvSpPr txBox="1">
            <a:spLocks noGrp="1"/>
          </p:cNvSpPr>
          <p:nvPr>
            <p:ph type="title"/>
          </p:nvPr>
        </p:nvSpPr>
        <p:spPr>
          <a:xfrm>
            <a:off x="440050" y="1318650"/>
            <a:ext cx="27999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solidFill>
                  <a:srgbClr val="000000"/>
                </a:solidFill>
              </a:rPr>
              <a:t>Arrival Year by Year Analysis</a:t>
            </a:r>
            <a:endParaRPr>
              <a:solidFill>
                <a:srgbClr val="000000"/>
              </a:solidFill>
            </a:endParaRPr>
          </a:p>
          <a:p>
            <a:pPr marL="0" lvl="0" indent="0" algn="l" rtl="0">
              <a:spcBef>
                <a:spcPts val="0"/>
              </a:spcBef>
              <a:spcAft>
                <a:spcPts val="0"/>
              </a:spcAft>
              <a:buNone/>
            </a:pPr>
            <a:endParaRPr>
              <a:solidFill>
                <a:srgbClr val="000000"/>
              </a:solidFill>
            </a:endParaRPr>
          </a:p>
        </p:txBody>
      </p:sp>
      <p:sp>
        <p:nvSpPr>
          <p:cNvPr id="227" name="Google Shape;227;p25"/>
          <p:cNvSpPr txBox="1">
            <a:spLocks noGrp="1"/>
          </p:cNvSpPr>
          <p:nvPr>
            <p:ph type="body" idx="1"/>
          </p:nvPr>
        </p:nvSpPr>
        <p:spPr>
          <a:xfrm>
            <a:off x="440050" y="2461363"/>
            <a:ext cx="3379800" cy="121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1100"/>
          </a:p>
        </p:txBody>
      </p:sp>
      <p:pic>
        <p:nvPicPr>
          <p:cNvPr id="228" name="Google Shape;228;p25"/>
          <p:cNvPicPr preferRelativeResize="0"/>
          <p:nvPr/>
        </p:nvPicPr>
        <p:blipFill>
          <a:blip r:embed="rId3">
            <a:alphaModFix/>
          </a:blip>
          <a:stretch>
            <a:fillRect/>
          </a:stretch>
        </p:blipFill>
        <p:spPr>
          <a:xfrm>
            <a:off x="4571988" y="1318638"/>
            <a:ext cx="4352925" cy="3686175"/>
          </a:xfrm>
          <a:prstGeom prst="rect">
            <a:avLst/>
          </a:prstGeom>
          <a:noFill/>
          <a:ln>
            <a:noFill/>
          </a:ln>
        </p:spPr>
      </p:pic>
      <p:pic>
        <p:nvPicPr>
          <p:cNvPr id="229" name="Google Shape;229;p25"/>
          <p:cNvPicPr preferRelativeResize="0"/>
          <p:nvPr/>
        </p:nvPicPr>
        <p:blipFill>
          <a:blip r:embed="rId4">
            <a:alphaModFix/>
          </a:blip>
          <a:stretch>
            <a:fillRect/>
          </a:stretch>
        </p:blipFill>
        <p:spPr>
          <a:xfrm>
            <a:off x="440050" y="2353050"/>
            <a:ext cx="3562350" cy="1828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txBox="1">
            <a:spLocks noGrp="1"/>
          </p:cNvSpPr>
          <p:nvPr>
            <p:ph type="title"/>
          </p:nvPr>
        </p:nvSpPr>
        <p:spPr>
          <a:xfrm>
            <a:off x="423325" y="1291675"/>
            <a:ext cx="2799900" cy="166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1800">
                <a:solidFill>
                  <a:srgbClr val="000000"/>
                </a:solidFill>
              </a:rPr>
              <a:t>Number of Booking &amp; Number of Cancellation</a:t>
            </a:r>
            <a:endParaRPr sz="1800"/>
          </a:p>
        </p:txBody>
      </p:sp>
      <p:sp>
        <p:nvSpPr>
          <p:cNvPr id="235" name="Google Shape;235;p26"/>
          <p:cNvSpPr txBox="1">
            <a:spLocks noGrp="1"/>
          </p:cNvSpPr>
          <p:nvPr>
            <p:ph type="body" idx="1"/>
          </p:nvPr>
        </p:nvSpPr>
        <p:spPr>
          <a:xfrm>
            <a:off x="3605300" y="1068650"/>
            <a:ext cx="4798200" cy="10344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id" sz="1100"/>
              <a:t>Number Booking has a positive correlation with Number of Cancellation</a:t>
            </a:r>
            <a:endParaRPr sz="1100"/>
          </a:p>
          <a:p>
            <a:pPr marL="457200" lvl="0" indent="-298450" algn="l" rtl="0">
              <a:spcBef>
                <a:spcPts val="0"/>
              </a:spcBef>
              <a:spcAft>
                <a:spcPts val="0"/>
              </a:spcAft>
              <a:buSzPts val="1100"/>
              <a:buChar char="-"/>
            </a:pPr>
            <a:r>
              <a:rPr lang="id" sz="1100"/>
              <a:t>Highest number of booking and highest number of cancellation is recorded in the same month</a:t>
            </a:r>
            <a:endParaRPr sz="1100"/>
          </a:p>
        </p:txBody>
      </p:sp>
      <p:pic>
        <p:nvPicPr>
          <p:cNvPr id="236" name="Google Shape;236;p26"/>
          <p:cNvPicPr preferRelativeResize="0"/>
          <p:nvPr/>
        </p:nvPicPr>
        <p:blipFill>
          <a:blip r:embed="rId3">
            <a:alphaModFix/>
          </a:blip>
          <a:stretch>
            <a:fillRect/>
          </a:stretch>
        </p:blipFill>
        <p:spPr>
          <a:xfrm>
            <a:off x="152400" y="2505450"/>
            <a:ext cx="8839199" cy="2172764"/>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1157</Words>
  <Application>Microsoft Office PowerPoint</Application>
  <PresentationFormat>On-screen Show (16:9)</PresentationFormat>
  <Paragraphs>91</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Raleway</vt:lpstr>
      <vt:lpstr>Arial</vt:lpstr>
      <vt:lpstr>Roboto</vt:lpstr>
      <vt:lpstr>Lato</vt:lpstr>
      <vt:lpstr>Streamline</vt:lpstr>
      <vt:lpstr>Cancelation Factors and Resources Efficiency in Hotels</vt:lpstr>
      <vt:lpstr>Problems</vt:lpstr>
      <vt:lpstr> project Goals</vt:lpstr>
      <vt:lpstr>Understanding the Market</vt:lpstr>
      <vt:lpstr>Hospitality Trends</vt:lpstr>
      <vt:lpstr>Cancellation Trend</vt:lpstr>
      <vt:lpstr>Analysis</vt:lpstr>
      <vt:lpstr>Arrival Year by Year Analysis </vt:lpstr>
      <vt:lpstr>Number of Booking &amp; Number of Cancellation</vt:lpstr>
      <vt:lpstr>Market Segment &amp; Cancellation</vt:lpstr>
      <vt:lpstr>Deposit Type &amp; Cancellation</vt:lpstr>
      <vt:lpstr>Previous Cancellation &amp; Cancellation</vt:lpstr>
      <vt:lpstr>Lead Time &amp; Cancellation</vt:lpstr>
      <vt:lpstr>‘Lead Time’ Data Distribution</vt:lpstr>
      <vt:lpstr>Average Daily Rate &amp; Cancellation</vt:lpstr>
      <vt:lpstr>Reserve Room &amp; Cancellation</vt:lpstr>
      <vt:lpstr>Overall Check-in Trend by Month</vt:lpstr>
      <vt:lpstr>Hotel Guest Arrival By Day</vt:lpstr>
      <vt:lpstr>Daily Check-in by Month</vt:lpstr>
      <vt:lpstr>Daily Check-in by Month</vt:lpstr>
      <vt:lpstr>Summary</vt:lpstr>
      <vt:lpstr>Recommendations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Cancelation Factors and Resources Efficiency in Hotels</dc:title>
  <dc:creator>Brian Ivan</dc:creator>
  <cp:lastModifiedBy>Brian Ivan</cp:lastModifiedBy>
  <cp:revision>2</cp:revision>
  <dcterms:modified xsi:type="dcterms:W3CDTF">2020-10-09T08:32:41Z</dcterms:modified>
</cp:coreProperties>
</file>